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9693" r:id="rId2"/>
    <p:sldId id="9694" r:id="rId3"/>
    <p:sldId id="9695" r:id="rId4"/>
    <p:sldId id="9696" r:id="rId5"/>
    <p:sldId id="9697" r:id="rId6"/>
    <p:sldId id="9698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0D2C7-33FD-44A0-BCEF-0B40F557BFA3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A0589-5767-497E-BA90-C78C803A0D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558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7239F-9165-4B0A-BED5-D11B7C8D958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7239F-9165-4B0A-BED5-D11B7C8D958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971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7239F-9165-4B0A-BED5-D11B7C8D958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339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7239F-9165-4B0A-BED5-D11B7C8D958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697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7239F-9165-4B0A-BED5-D11B7C8D958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604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7239F-9165-4B0A-BED5-D11B7C8D958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50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E26DB8-DA0D-4FA5-BA40-C4357B42E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56747D2-8577-4FE4-94D9-E482E025A4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500791-3E51-45DD-A05D-C19A93C7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943C0B-4DFF-4A27-982B-9EA92925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3D5549F-163C-4B4B-BF4E-59FE0A70A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54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2EC426-4D6D-421F-870E-F00CAD8E4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DA92ED-8492-44AC-A481-369378B9AE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A7A43A-C971-4773-8CEF-979F42132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F00DFD-810E-45CE-8E08-72187ED19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61A3FA-005C-4FC5-9E91-76DC3042E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64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6434608-4A82-4C3D-B3BA-AF7FBEA17D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9DA6671-4313-4B58-9AA6-DC3A643E0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9E5B66-E163-4691-8BF0-00CC70B3F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29BC52-A464-47FA-A4B1-A6DB0A4A3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FCE1EC-B650-4037-A65A-C9CF0A1EF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787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21F8FF-89EB-412F-80D7-0D87A95DF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9AC5414-F208-4BDE-85C2-202813D10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6598FA-EF66-4BE9-899D-E115F2097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CAFEF5-3207-4C4D-B1D8-E04B93F76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007310-133B-4A97-A3B3-04D5A9A98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15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7BC300-4D06-4C85-9AB8-7C59DEB18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02D617-C0E6-4429-BB0B-6A8851115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1BAF92-5EEB-4089-A6D2-AACCC2F88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77E8BA-C730-40D1-9E40-02D9ABE13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A45FFE-B6B9-4F07-BFC7-47326CC62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236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AC859E-6B87-4EE9-AB99-6C29695A9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82CB780-3C72-452E-97B9-3A972EABA4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244330D-9308-4B32-8C52-9BD2F70C15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E11937-842C-4852-B350-A4445437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3C08F2E-5A47-44EB-B143-9603074DD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81E0E4C-0409-4933-A000-6E7170FC6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701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86E5BD-EC2D-43E7-9EA1-29D9AC3FE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B3E39D7-08E8-4E70-8F3D-11542AE5A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8AA5F20-8A81-46AE-B2AD-DAC85C551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FB26857-C475-436D-9211-8FA3CFEDC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82B32B0-6D6F-4DA1-9F12-BE1C868D04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205ED68-80EC-4FC2-876C-6B4922610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E69CBD5-6507-4845-8759-2AA91A4A0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2C4223E-C4F3-4607-A393-B8FE70514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89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CBFDC4-8F0E-4ACB-9860-4FCDE20BB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AC6AD4B-1F64-4709-B786-049BBC3DC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B27D340-F4BE-4E86-B50F-7BBB7F468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AA7F2B8-F9E5-4C18-A1A9-9EAEE3539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86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1C9248E-1072-4875-B6A8-AA1CC3294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D6C8188-2B9A-4179-AB96-3D07E0E74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E1448B7-F334-479F-A00B-878998714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8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C78C81-8C00-4FD4-9CA6-597234E43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ECE7964-B8B2-40E6-8A29-B2F135526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39E6F6F-74BF-4294-81A3-921F1D6E48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20142F-9B61-4A7D-B2C1-44931569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18B4EC9-E5F3-484D-8C7C-1BE7A7D91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45A308C-22CB-44A6-B853-D2BF94F16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57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005136-1123-4849-8783-19DD563FF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BD81BD7-0610-477A-B26C-941BBAC5E3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191C1F9-DA82-4526-9CA6-157701268A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705609-612A-41BD-8182-180AD75EB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A13DC1A-042E-4258-AA54-FE66349E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D3E141F-01DA-4FD1-BF89-E5FB3E05C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84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8C27EB9-CE44-4E05-A73D-4472F172B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8CB2C15-C218-4370-9CAD-A82B60563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EC45DF-1DA7-4C46-B666-F16B7C9F83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6417B-FE49-473F-AB1A-5C48C41328F0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31AC4B-26D2-4A56-867C-6D6A7F774A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D900BC-8BC5-4307-A787-236E23D15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32DDF-6A96-41DB-8322-62982E28B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76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grdms.bit.edu.cn/yjs/login.jsp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hyperlink" Target="http://pyxt.bit.edu.c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&#35770;&#25991;&#21457;&#36865;&#33267;yanghuilei@bit.edu.cn" TargetMode="Externa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25897D5C-29D5-48DB-8391-BB9DCF3083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165" y="933027"/>
            <a:ext cx="7853874" cy="447327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BDFBE33-64F1-4C16-8678-CB26AD336E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102" y="916929"/>
            <a:ext cx="3711113" cy="4726489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2917"/>
          <a:stretch>
            <a:fillRect/>
          </a:stretch>
        </p:blipFill>
        <p:spPr>
          <a:xfrm>
            <a:off x="9706102" y="5267318"/>
            <a:ext cx="2797533" cy="1590682"/>
          </a:xfrm>
          <a:prstGeom prst="rect">
            <a:avLst/>
          </a:prstGeom>
        </p:spPr>
      </p:pic>
      <p:sp>
        <p:nvSpPr>
          <p:cNvPr id="19" name="TextBox 9"/>
          <p:cNvSpPr txBox="1"/>
          <p:nvPr/>
        </p:nvSpPr>
        <p:spPr>
          <a:xfrm>
            <a:off x="6480253" y="1451694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3" name="TextBox 9"/>
          <p:cNvSpPr txBox="1"/>
          <p:nvPr/>
        </p:nvSpPr>
        <p:spPr>
          <a:xfrm>
            <a:off x="1400253" y="3745292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7" name="矩形 46"/>
          <p:cNvSpPr/>
          <p:nvPr/>
        </p:nvSpPr>
        <p:spPr>
          <a:xfrm>
            <a:off x="0" y="232229"/>
            <a:ext cx="61913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97970" y="232229"/>
            <a:ext cx="197305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65364" y="264402"/>
            <a:ext cx="7004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研究生培养计划制定</a:t>
            </a:r>
            <a:endParaRPr lang="zh-CN" altLang="zh-CN" sz="2400" dirty="0"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313180" y="333115"/>
            <a:ext cx="2450573" cy="607851"/>
            <a:chOff x="8706958" y="162028"/>
            <a:chExt cx="2450573" cy="607851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994"/>
            <a:stretch>
              <a:fillRect/>
            </a:stretch>
          </p:blipFill>
          <p:spPr>
            <a:xfrm>
              <a:off x="8706958" y="162028"/>
              <a:ext cx="2177683" cy="607851"/>
            </a:xfrm>
            <a:prstGeom prst="rect">
              <a:avLst/>
            </a:prstGeom>
          </p:spPr>
        </p:pic>
        <p:cxnSp>
          <p:nvCxnSpPr>
            <p:cNvPr id="41" name="直接连接符 40"/>
            <p:cNvCxnSpPr/>
            <p:nvPr/>
          </p:nvCxnSpPr>
          <p:spPr>
            <a:xfrm>
              <a:off x="10972800" y="206062"/>
              <a:ext cx="0" cy="502276"/>
            </a:xfrm>
            <a:prstGeom prst="line">
              <a:avLst/>
            </a:prstGeom>
            <a:ln>
              <a:solidFill>
                <a:srgbClr val="1F8454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10972800" y="198943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</p:grpSp>
      <p:sp>
        <p:nvSpPr>
          <p:cNvPr id="322" name="Oval 146"/>
          <p:cNvSpPr/>
          <p:nvPr/>
        </p:nvSpPr>
        <p:spPr>
          <a:xfrm>
            <a:off x="1777774" y="232681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Ñ </a:t>
            </a:r>
          </a:p>
        </p:txBody>
      </p:sp>
      <p:sp>
        <p:nvSpPr>
          <p:cNvPr id="324" name="Oval 148"/>
          <p:cNvSpPr/>
          <p:nvPr/>
        </p:nvSpPr>
        <p:spPr>
          <a:xfrm>
            <a:off x="1217892" y="349804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X</a:t>
            </a: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41996" y="5155949"/>
            <a:ext cx="11950004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研究生教育管理系统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http://grdms.bit.edu.cn/yjs/login.jsp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统一身份认证登录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培养管理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培养计划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浏览器设置：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浏览器兼容模式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按照所在学科的培养方案要求，在导师的指导下制定培养计划</a:t>
            </a: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培养计划提交研院后，进行系统计算，计算通过者即为培养计划通过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Oval 146"/>
          <p:cNvSpPr/>
          <p:nvPr/>
        </p:nvSpPr>
        <p:spPr>
          <a:xfrm>
            <a:off x="9233562" y="5516049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B07347F0-964F-4F26-86AD-9F1D905EE54D}"/>
              </a:ext>
            </a:extLst>
          </p:cNvPr>
          <p:cNvSpPr txBox="1"/>
          <p:nvPr/>
        </p:nvSpPr>
        <p:spPr>
          <a:xfrm>
            <a:off x="10536926" y="417981"/>
            <a:ext cx="182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>
                <a:solidFill>
                  <a:srgbClr val="1F845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数学与统计学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院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B9313FE-4BA8-4544-9AE8-6EA626A3FBB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916929"/>
            <a:ext cx="3711112" cy="4264835"/>
          </a:xfrm>
          <a:prstGeom prst="rect">
            <a:avLst/>
          </a:prstGeom>
        </p:spPr>
      </p:pic>
      <p:sp>
        <p:nvSpPr>
          <p:cNvPr id="15" name="箭头: 右 14">
            <a:extLst>
              <a:ext uri="{FF2B5EF4-FFF2-40B4-BE49-F238E27FC236}">
                <a16:creationId xmlns:a16="http://schemas.microsoft.com/office/drawing/2014/main" id="{A4A9D4AA-90EA-4662-8DA1-F809022FE36E}"/>
              </a:ext>
            </a:extLst>
          </p:cNvPr>
          <p:cNvSpPr/>
          <p:nvPr/>
        </p:nvSpPr>
        <p:spPr>
          <a:xfrm>
            <a:off x="4119239" y="2980654"/>
            <a:ext cx="372324" cy="33071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箭头: 右 74">
            <a:extLst>
              <a:ext uri="{FF2B5EF4-FFF2-40B4-BE49-F238E27FC236}">
                <a16:creationId xmlns:a16="http://schemas.microsoft.com/office/drawing/2014/main" id="{B94C9865-4058-4824-BD1B-13906FDA4F18}"/>
              </a:ext>
            </a:extLst>
          </p:cNvPr>
          <p:cNvSpPr/>
          <p:nvPr/>
        </p:nvSpPr>
        <p:spPr>
          <a:xfrm>
            <a:off x="8127018" y="2967695"/>
            <a:ext cx="372324" cy="33071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2917"/>
          <a:stretch>
            <a:fillRect/>
          </a:stretch>
        </p:blipFill>
        <p:spPr>
          <a:xfrm>
            <a:off x="9706102" y="5267318"/>
            <a:ext cx="2797533" cy="1590682"/>
          </a:xfrm>
          <a:prstGeom prst="rect">
            <a:avLst/>
          </a:prstGeom>
        </p:spPr>
      </p:pic>
      <p:sp>
        <p:nvSpPr>
          <p:cNvPr id="19" name="TextBox 9"/>
          <p:cNvSpPr txBox="1"/>
          <p:nvPr/>
        </p:nvSpPr>
        <p:spPr>
          <a:xfrm>
            <a:off x="6480253" y="1451694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3" name="TextBox 9"/>
          <p:cNvSpPr txBox="1"/>
          <p:nvPr/>
        </p:nvSpPr>
        <p:spPr>
          <a:xfrm>
            <a:off x="1400253" y="3745292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7" name="矩形 46"/>
          <p:cNvSpPr/>
          <p:nvPr/>
        </p:nvSpPr>
        <p:spPr>
          <a:xfrm>
            <a:off x="0" y="232229"/>
            <a:ext cx="61913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97970" y="232229"/>
            <a:ext cx="197305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65362" y="232419"/>
            <a:ext cx="7004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研究生培养计划制定</a:t>
            </a:r>
            <a:endParaRPr lang="zh-CN" altLang="zh-CN" sz="2400" dirty="0"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313180" y="333115"/>
            <a:ext cx="2450573" cy="607851"/>
            <a:chOff x="8706958" y="162028"/>
            <a:chExt cx="2450573" cy="607851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994"/>
            <a:stretch>
              <a:fillRect/>
            </a:stretch>
          </p:blipFill>
          <p:spPr>
            <a:xfrm>
              <a:off x="8706958" y="162028"/>
              <a:ext cx="2177683" cy="607851"/>
            </a:xfrm>
            <a:prstGeom prst="rect">
              <a:avLst/>
            </a:prstGeom>
          </p:spPr>
        </p:pic>
        <p:cxnSp>
          <p:nvCxnSpPr>
            <p:cNvPr id="41" name="直接连接符 40"/>
            <p:cNvCxnSpPr/>
            <p:nvPr/>
          </p:nvCxnSpPr>
          <p:spPr>
            <a:xfrm>
              <a:off x="10972800" y="206062"/>
              <a:ext cx="0" cy="502276"/>
            </a:xfrm>
            <a:prstGeom prst="line">
              <a:avLst/>
            </a:prstGeom>
            <a:ln>
              <a:solidFill>
                <a:srgbClr val="1F8454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10972800" y="198943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</p:grpSp>
      <p:sp>
        <p:nvSpPr>
          <p:cNvPr id="322" name="Oval 146"/>
          <p:cNvSpPr/>
          <p:nvPr/>
        </p:nvSpPr>
        <p:spPr>
          <a:xfrm>
            <a:off x="1777774" y="232681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Ñ </a:t>
            </a:r>
          </a:p>
        </p:txBody>
      </p:sp>
      <p:sp>
        <p:nvSpPr>
          <p:cNvPr id="324" name="Oval 148"/>
          <p:cNvSpPr/>
          <p:nvPr/>
        </p:nvSpPr>
        <p:spPr>
          <a:xfrm>
            <a:off x="1217892" y="349804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X</a:t>
            </a: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65364" y="4394086"/>
            <a:ext cx="9371094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培养计划状态为“学院审核”，联系杨慧磊老师退回修改，修改后再次提交并审核</a:t>
            </a: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培养计划每学期除选课时间外开放可编辑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提交答辩资格审核（即培养环节审核）时需要做到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培养计划符合所在学科培养方案要求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所选课程均是培养计划内课程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，并且处于“研院审核”状态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培养计划不合格者无法进行后续培养环节审核，影响毕业及学位申请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Oval 146"/>
          <p:cNvSpPr/>
          <p:nvPr/>
        </p:nvSpPr>
        <p:spPr>
          <a:xfrm>
            <a:off x="9233562" y="5516049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B07347F0-964F-4F26-86AD-9F1D905EE54D}"/>
              </a:ext>
            </a:extLst>
          </p:cNvPr>
          <p:cNvSpPr txBox="1"/>
          <p:nvPr/>
        </p:nvSpPr>
        <p:spPr>
          <a:xfrm>
            <a:off x="10536926" y="417981"/>
            <a:ext cx="182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>
                <a:solidFill>
                  <a:srgbClr val="1F845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数学与统计学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院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9E6858D-9CD6-4D64-8B98-FD703247F3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61" y="1336718"/>
            <a:ext cx="5185819" cy="245107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C595B21-9221-4238-B364-E42F8D4551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993" y="1349973"/>
            <a:ext cx="5242374" cy="244644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848B43D9-98E0-42E4-B6D3-D28213046F32}"/>
              </a:ext>
            </a:extLst>
          </p:cNvPr>
          <p:cNvSpPr/>
          <p:nvPr/>
        </p:nvSpPr>
        <p:spPr>
          <a:xfrm>
            <a:off x="465361" y="4019869"/>
            <a:ext cx="10469006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培养计划状态为“导师审核”，联系导师退回修改（操作方法如图），修改后再次提交并审核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2851E7DB-BC6A-4BDA-83C0-46B4E50B65C9}"/>
              </a:ext>
            </a:extLst>
          </p:cNvPr>
          <p:cNvSpPr/>
          <p:nvPr/>
        </p:nvSpPr>
        <p:spPr>
          <a:xfrm>
            <a:off x="465361" y="864034"/>
            <a:ext cx="8076167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流程：填报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导师审核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学院审核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研院审核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</a:t>
            </a:r>
          </a:p>
        </p:txBody>
      </p:sp>
    </p:spTree>
    <p:extLst>
      <p:ext uri="{BB962C8B-B14F-4D97-AF65-F5344CB8AC3E}">
        <p14:creationId xmlns:p14="http://schemas.microsoft.com/office/powerpoint/2010/main" val="3390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2917"/>
          <a:stretch>
            <a:fillRect/>
          </a:stretch>
        </p:blipFill>
        <p:spPr>
          <a:xfrm>
            <a:off x="9706102" y="5267318"/>
            <a:ext cx="2797533" cy="1590682"/>
          </a:xfrm>
          <a:prstGeom prst="rect">
            <a:avLst/>
          </a:prstGeom>
        </p:spPr>
      </p:pic>
      <p:sp>
        <p:nvSpPr>
          <p:cNvPr id="19" name="TextBox 9"/>
          <p:cNvSpPr txBox="1"/>
          <p:nvPr/>
        </p:nvSpPr>
        <p:spPr>
          <a:xfrm>
            <a:off x="6480253" y="1451694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3" name="TextBox 9"/>
          <p:cNvSpPr txBox="1"/>
          <p:nvPr/>
        </p:nvSpPr>
        <p:spPr>
          <a:xfrm>
            <a:off x="1400253" y="3745292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7" name="矩形 46"/>
          <p:cNvSpPr/>
          <p:nvPr/>
        </p:nvSpPr>
        <p:spPr>
          <a:xfrm>
            <a:off x="0" y="232229"/>
            <a:ext cx="61913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97970" y="232229"/>
            <a:ext cx="197305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65362" y="232419"/>
            <a:ext cx="7004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研究生培养环节审核</a:t>
            </a:r>
            <a:endParaRPr lang="zh-CN" altLang="zh-CN" sz="2400" dirty="0"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313180" y="333115"/>
            <a:ext cx="2450573" cy="607851"/>
            <a:chOff x="8706958" y="162028"/>
            <a:chExt cx="2450573" cy="607851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994"/>
            <a:stretch>
              <a:fillRect/>
            </a:stretch>
          </p:blipFill>
          <p:spPr>
            <a:xfrm>
              <a:off x="8706958" y="162028"/>
              <a:ext cx="2177683" cy="607851"/>
            </a:xfrm>
            <a:prstGeom prst="rect">
              <a:avLst/>
            </a:prstGeom>
          </p:spPr>
        </p:pic>
        <p:cxnSp>
          <p:nvCxnSpPr>
            <p:cNvPr id="41" name="直接连接符 40"/>
            <p:cNvCxnSpPr/>
            <p:nvPr/>
          </p:nvCxnSpPr>
          <p:spPr>
            <a:xfrm>
              <a:off x="10972800" y="206062"/>
              <a:ext cx="0" cy="502276"/>
            </a:xfrm>
            <a:prstGeom prst="line">
              <a:avLst/>
            </a:prstGeom>
            <a:ln>
              <a:solidFill>
                <a:srgbClr val="1F8454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10972800" y="198943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</p:grpSp>
      <p:sp>
        <p:nvSpPr>
          <p:cNvPr id="322" name="Oval 146"/>
          <p:cNvSpPr/>
          <p:nvPr/>
        </p:nvSpPr>
        <p:spPr>
          <a:xfrm>
            <a:off x="1777774" y="232681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Ñ </a:t>
            </a:r>
          </a:p>
        </p:txBody>
      </p:sp>
      <p:sp>
        <p:nvSpPr>
          <p:cNvPr id="324" name="Oval 148"/>
          <p:cNvSpPr/>
          <p:nvPr/>
        </p:nvSpPr>
        <p:spPr>
          <a:xfrm>
            <a:off x="1217892" y="349804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X</a:t>
            </a: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65" name="Oval 146"/>
          <p:cNvSpPr/>
          <p:nvPr/>
        </p:nvSpPr>
        <p:spPr>
          <a:xfrm>
            <a:off x="9233562" y="5516049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B07347F0-964F-4F26-86AD-9F1D905EE54D}"/>
              </a:ext>
            </a:extLst>
          </p:cNvPr>
          <p:cNvSpPr txBox="1"/>
          <p:nvPr/>
        </p:nvSpPr>
        <p:spPr>
          <a:xfrm>
            <a:off x="10536926" y="417981"/>
            <a:ext cx="182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>
                <a:solidFill>
                  <a:srgbClr val="1F845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数学与统计学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院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2851E7DB-BC6A-4BDA-83C0-46B4E50B65C9}"/>
              </a:ext>
            </a:extLst>
          </p:cNvPr>
          <p:cNvSpPr/>
          <p:nvPr/>
        </p:nvSpPr>
        <p:spPr>
          <a:xfrm>
            <a:off x="465361" y="864034"/>
            <a:ext cx="8076167" cy="4116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步骤：培养管理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培养环节：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开题报告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2.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必修环节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3.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中期考核（仅博士、学硕）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4.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培养环节审核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每一步都需要</a:t>
            </a:r>
            <a:r>
              <a:rPr lang="zh-CN" altLang="en-US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学生填报</a:t>
            </a:r>
            <a:r>
              <a:rPr lang="en-US" altLang="zh-CN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导师审核</a:t>
            </a:r>
            <a:r>
              <a:rPr lang="en-US" altLang="zh-CN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学院审核</a:t>
            </a:r>
            <a:r>
              <a:rPr lang="en-US" altLang="zh-CN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研究生院审核</a:t>
            </a:r>
            <a:endParaRPr lang="en-US" altLang="zh-CN" b="1" dirty="0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修改内容需联系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导师退回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时间节点要求：以所在年级对应版本的培养方案为准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示例：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版学术型研究生培养方案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具体参见北京理工大学研究生培养环节实施办法</a:t>
            </a:r>
            <a:r>
              <a:rPr lang="en-US" altLang="zh-CN" sz="105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https://grd.bit.edu.cn/pygz/jwyx/gzzd_jwyx/b0175ef7d9cb42849b8fd63f1eda87cf.htm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0D9CFB4-7FFD-423A-89F8-6062B0294A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53" y="949157"/>
            <a:ext cx="5711745" cy="134321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8C7939B-1936-4E7A-B9E6-8B57B94F15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997" y="2377492"/>
            <a:ext cx="5781963" cy="2133898"/>
          </a:xfrm>
          <a:prstGeom prst="rect">
            <a:avLst/>
          </a:prstGeom>
        </p:spPr>
      </p:pic>
      <p:sp>
        <p:nvSpPr>
          <p:cNvPr id="9" name="箭头: 右 8">
            <a:extLst>
              <a:ext uri="{FF2B5EF4-FFF2-40B4-BE49-F238E27FC236}">
                <a16:creationId xmlns:a16="http://schemas.microsoft.com/office/drawing/2014/main" id="{0286D669-32E4-4C3E-BD46-C9F4B7A961F8}"/>
              </a:ext>
            </a:extLst>
          </p:cNvPr>
          <p:cNvSpPr/>
          <p:nvPr/>
        </p:nvSpPr>
        <p:spPr>
          <a:xfrm>
            <a:off x="4709211" y="3959352"/>
            <a:ext cx="1089891" cy="161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CA3B8F3-6981-4106-BE8E-079FA09F30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53" y="4596513"/>
            <a:ext cx="5653862" cy="2080251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id="{6B668F24-085B-4639-B4BE-8F4BE1B21DCF}"/>
              </a:ext>
            </a:extLst>
          </p:cNvPr>
          <p:cNvSpPr/>
          <p:nvPr/>
        </p:nvSpPr>
        <p:spPr>
          <a:xfrm>
            <a:off x="465361" y="4971361"/>
            <a:ext cx="5801108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培养环节审核必须在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培养计划审核合格基础上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，否则系统会弹出课程学习完成情况不合格，无法获得答辩资格。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培养环节审核合格名单由系统导出，报送研究生院审核合格后进入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学位申请环节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5380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2917"/>
          <a:stretch>
            <a:fillRect/>
          </a:stretch>
        </p:blipFill>
        <p:spPr>
          <a:xfrm>
            <a:off x="9706102" y="5267318"/>
            <a:ext cx="2797533" cy="1590682"/>
          </a:xfrm>
          <a:prstGeom prst="rect">
            <a:avLst/>
          </a:prstGeom>
        </p:spPr>
      </p:pic>
      <p:sp>
        <p:nvSpPr>
          <p:cNvPr id="19" name="TextBox 9"/>
          <p:cNvSpPr txBox="1"/>
          <p:nvPr/>
        </p:nvSpPr>
        <p:spPr>
          <a:xfrm>
            <a:off x="6480253" y="1451694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3" name="TextBox 9"/>
          <p:cNvSpPr txBox="1"/>
          <p:nvPr/>
        </p:nvSpPr>
        <p:spPr>
          <a:xfrm>
            <a:off x="1400253" y="3745292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7" name="矩形 46"/>
          <p:cNvSpPr/>
          <p:nvPr/>
        </p:nvSpPr>
        <p:spPr>
          <a:xfrm>
            <a:off x="0" y="232229"/>
            <a:ext cx="61913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97970" y="232229"/>
            <a:ext cx="197305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65362" y="232419"/>
            <a:ext cx="7004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研究生学位申请</a:t>
            </a:r>
            <a:endParaRPr lang="zh-CN" altLang="zh-CN" sz="2400" dirty="0"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313180" y="333115"/>
            <a:ext cx="2450573" cy="607851"/>
            <a:chOff x="8706958" y="162028"/>
            <a:chExt cx="2450573" cy="607851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994"/>
            <a:stretch>
              <a:fillRect/>
            </a:stretch>
          </p:blipFill>
          <p:spPr>
            <a:xfrm>
              <a:off x="8706958" y="162028"/>
              <a:ext cx="2177683" cy="607851"/>
            </a:xfrm>
            <a:prstGeom prst="rect">
              <a:avLst/>
            </a:prstGeom>
          </p:spPr>
        </p:pic>
        <p:cxnSp>
          <p:nvCxnSpPr>
            <p:cNvPr id="41" name="直接连接符 40"/>
            <p:cNvCxnSpPr/>
            <p:nvPr/>
          </p:nvCxnSpPr>
          <p:spPr>
            <a:xfrm>
              <a:off x="10972800" y="206062"/>
              <a:ext cx="0" cy="502276"/>
            </a:xfrm>
            <a:prstGeom prst="line">
              <a:avLst/>
            </a:prstGeom>
            <a:ln>
              <a:solidFill>
                <a:srgbClr val="1F8454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10972800" y="198943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</p:grpSp>
      <p:sp>
        <p:nvSpPr>
          <p:cNvPr id="322" name="Oval 146"/>
          <p:cNvSpPr/>
          <p:nvPr/>
        </p:nvSpPr>
        <p:spPr>
          <a:xfrm>
            <a:off x="1777774" y="232681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Ñ </a:t>
            </a:r>
          </a:p>
        </p:txBody>
      </p:sp>
      <p:sp>
        <p:nvSpPr>
          <p:cNvPr id="324" name="Oval 148"/>
          <p:cNvSpPr/>
          <p:nvPr/>
        </p:nvSpPr>
        <p:spPr>
          <a:xfrm>
            <a:off x="1217892" y="349804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X</a:t>
            </a: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65" name="Oval 146"/>
          <p:cNvSpPr/>
          <p:nvPr/>
        </p:nvSpPr>
        <p:spPr>
          <a:xfrm>
            <a:off x="9233562" y="5516049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B07347F0-964F-4F26-86AD-9F1D905EE54D}"/>
              </a:ext>
            </a:extLst>
          </p:cNvPr>
          <p:cNvSpPr txBox="1"/>
          <p:nvPr/>
        </p:nvSpPr>
        <p:spPr>
          <a:xfrm>
            <a:off x="10536926" y="417981"/>
            <a:ext cx="182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>
                <a:solidFill>
                  <a:srgbClr val="1F845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数学与统计学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院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48B43D9-98E0-42E4-B6D3-D28213046F32}"/>
              </a:ext>
            </a:extLst>
          </p:cNvPr>
          <p:cNvSpPr/>
          <p:nvPr/>
        </p:nvSpPr>
        <p:spPr>
          <a:xfrm>
            <a:off x="465361" y="3341725"/>
            <a:ext cx="11172458" cy="3326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录入学位论文信息后进行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查重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博士学位论文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由研究生院负责，查重结果显示在系统中，导师审核合格并填写评语后进入论文评阅环节，盲审材料要求参照研究生院网站通知要求执行；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硕士学位论文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由学院负责，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论文发送至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yanghuilei@bit.edu.cn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，命名格式“硕士学位论文查重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学号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姓名”，三个工作日内将查重结果返回学生和导师邮箱。硕士生进行到论文评阅环节后登录硕士学位论文盲评系统（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http://pyxt.bit.edu.cn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）自行上传论文，按照研究生院通知要求时间节点进行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盲评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盲审通过后组织学位论文答辩，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盲评管理规定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见：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/>
              <a:t>   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北京理工大学关于博士学位论文匿名评阅的规定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https://grd.bit.edu.cn/xwgz/xwgz2/gzzd_xwgz/b118958.htm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北京理工大学关于硕士学位论文匿名评阅的规定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https://grd.bit.edu.cn/xwgz/xwgz2/gzzd_xwgz/b124688.htm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2851E7DB-BC6A-4BDA-83C0-46B4E50B65C9}"/>
              </a:ext>
            </a:extLst>
          </p:cNvPr>
          <p:cNvSpPr/>
          <p:nvPr/>
        </p:nvSpPr>
        <p:spPr>
          <a:xfrm>
            <a:off x="465361" y="864034"/>
            <a:ext cx="11634275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  <a:r>
              <a:rPr lang="zh-CN" altLang="en-US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录入学位论文信息</a:t>
            </a:r>
            <a:r>
              <a:rPr lang="en-US" altLang="zh-CN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导师评语</a:t>
            </a:r>
            <a:r>
              <a:rPr lang="en-US" altLang="zh-CN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论文评阅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论文答辩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学位申请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导师及学院审核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分委会表决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校会表决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9A2BAB0-2697-4A2C-872E-4C3E470629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13" y="1482625"/>
            <a:ext cx="9450119" cy="17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90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2917"/>
          <a:stretch>
            <a:fillRect/>
          </a:stretch>
        </p:blipFill>
        <p:spPr>
          <a:xfrm>
            <a:off x="9706102" y="5267318"/>
            <a:ext cx="2797533" cy="1590682"/>
          </a:xfrm>
          <a:prstGeom prst="rect">
            <a:avLst/>
          </a:prstGeom>
        </p:spPr>
      </p:pic>
      <p:sp>
        <p:nvSpPr>
          <p:cNvPr id="19" name="TextBox 9"/>
          <p:cNvSpPr txBox="1"/>
          <p:nvPr/>
        </p:nvSpPr>
        <p:spPr>
          <a:xfrm>
            <a:off x="6480253" y="1451694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3" name="TextBox 9"/>
          <p:cNvSpPr txBox="1"/>
          <p:nvPr/>
        </p:nvSpPr>
        <p:spPr>
          <a:xfrm>
            <a:off x="1400253" y="3745292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7" name="矩形 46"/>
          <p:cNvSpPr/>
          <p:nvPr/>
        </p:nvSpPr>
        <p:spPr>
          <a:xfrm>
            <a:off x="0" y="232229"/>
            <a:ext cx="61913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97970" y="232229"/>
            <a:ext cx="197305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65362" y="232419"/>
            <a:ext cx="7004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研究生学位申请</a:t>
            </a:r>
            <a:endParaRPr lang="zh-CN" altLang="zh-CN" sz="2400" dirty="0"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313180" y="333115"/>
            <a:ext cx="2450573" cy="607851"/>
            <a:chOff x="8706958" y="162028"/>
            <a:chExt cx="2450573" cy="607851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994"/>
            <a:stretch>
              <a:fillRect/>
            </a:stretch>
          </p:blipFill>
          <p:spPr>
            <a:xfrm>
              <a:off x="8706958" y="162028"/>
              <a:ext cx="2177683" cy="607851"/>
            </a:xfrm>
            <a:prstGeom prst="rect">
              <a:avLst/>
            </a:prstGeom>
          </p:spPr>
        </p:pic>
        <p:cxnSp>
          <p:nvCxnSpPr>
            <p:cNvPr id="41" name="直接连接符 40"/>
            <p:cNvCxnSpPr/>
            <p:nvPr/>
          </p:nvCxnSpPr>
          <p:spPr>
            <a:xfrm>
              <a:off x="10972800" y="206062"/>
              <a:ext cx="0" cy="502276"/>
            </a:xfrm>
            <a:prstGeom prst="line">
              <a:avLst/>
            </a:prstGeom>
            <a:ln>
              <a:solidFill>
                <a:srgbClr val="1F8454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10972800" y="198943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</p:grpSp>
      <p:sp>
        <p:nvSpPr>
          <p:cNvPr id="322" name="Oval 146"/>
          <p:cNvSpPr/>
          <p:nvPr/>
        </p:nvSpPr>
        <p:spPr>
          <a:xfrm>
            <a:off x="1777774" y="232681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Ñ </a:t>
            </a:r>
          </a:p>
        </p:txBody>
      </p:sp>
      <p:sp>
        <p:nvSpPr>
          <p:cNvPr id="324" name="Oval 148"/>
          <p:cNvSpPr/>
          <p:nvPr/>
        </p:nvSpPr>
        <p:spPr>
          <a:xfrm>
            <a:off x="1217892" y="349804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X</a:t>
            </a: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65" name="Oval 146"/>
          <p:cNvSpPr/>
          <p:nvPr/>
        </p:nvSpPr>
        <p:spPr>
          <a:xfrm>
            <a:off x="9233562" y="5516049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B07347F0-964F-4F26-86AD-9F1D905EE54D}"/>
              </a:ext>
            </a:extLst>
          </p:cNvPr>
          <p:cNvSpPr txBox="1"/>
          <p:nvPr/>
        </p:nvSpPr>
        <p:spPr>
          <a:xfrm>
            <a:off x="10536926" y="417981"/>
            <a:ext cx="182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>
                <a:solidFill>
                  <a:srgbClr val="1F845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数学与统计学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院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48B43D9-98E0-42E4-B6D3-D28213046F32}"/>
              </a:ext>
            </a:extLst>
          </p:cNvPr>
          <p:cNvSpPr/>
          <p:nvPr/>
        </p:nvSpPr>
        <p:spPr>
          <a:xfrm>
            <a:off x="576613" y="3211917"/>
            <a:ext cx="10737932" cy="3973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研究生学位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论文答辩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相关要求可在研究生院网站或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学院网站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服务指南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研究生培养模块下载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答辩通过且满足学校发表学术论文规定的研究生可进行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学位申请，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相关规定见：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校学位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[2016]16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号北京理工大学关于博士学位申请者发表学术论文的规定               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https://grd.bit.edu.cn/xwgz/xwsy/gzzd_xwsy/b180898.htm</a:t>
            </a: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学位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[2016]12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号北京理工大学关于硕士学位申请者发表学术论文的规定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https://grd.bit.edu.cn/xwgz/xwsy/gzzd_xwsy/b136516.htm</a:t>
            </a: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导师及学院审核后系统导出名单，随评阅及答辩材料报送研究生院后，进行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分会及校会表决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，通过者获得相应学位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分委会表决前的所有步骤有问题需联系杨慧磊老师退回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2851E7DB-BC6A-4BDA-83C0-46B4E50B65C9}"/>
              </a:ext>
            </a:extLst>
          </p:cNvPr>
          <p:cNvSpPr/>
          <p:nvPr/>
        </p:nvSpPr>
        <p:spPr>
          <a:xfrm>
            <a:off x="465361" y="864034"/>
            <a:ext cx="11634275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流程：录入学位论文信息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导师评语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论文评阅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论文答辩</a:t>
            </a:r>
            <a:r>
              <a:rPr lang="en-US" altLang="zh-CN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学位申请</a:t>
            </a:r>
            <a:r>
              <a:rPr lang="en-US" altLang="zh-CN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chemeClr val="accent1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导师及学院审核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分委会表决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校会表决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9A2BAB0-2697-4A2C-872E-4C3E470629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13" y="1405446"/>
            <a:ext cx="9450119" cy="17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730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2917"/>
          <a:stretch>
            <a:fillRect/>
          </a:stretch>
        </p:blipFill>
        <p:spPr>
          <a:xfrm>
            <a:off x="9706102" y="5267318"/>
            <a:ext cx="2797533" cy="1590682"/>
          </a:xfrm>
          <a:prstGeom prst="rect">
            <a:avLst/>
          </a:prstGeom>
        </p:spPr>
      </p:pic>
      <p:sp>
        <p:nvSpPr>
          <p:cNvPr id="19" name="TextBox 9"/>
          <p:cNvSpPr txBox="1"/>
          <p:nvPr/>
        </p:nvSpPr>
        <p:spPr>
          <a:xfrm>
            <a:off x="6480253" y="1451694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3" name="TextBox 9"/>
          <p:cNvSpPr txBox="1"/>
          <p:nvPr/>
        </p:nvSpPr>
        <p:spPr>
          <a:xfrm>
            <a:off x="1400253" y="3745292"/>
            <a:ext cx="546439" cy="589705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7" name="矩形 46"/>
          <p:cNvSpPr/>
          <p:nvPr/>
        </p:nvSpPr>
        <p:spPr>
          <a:xfrm>
            <a:off x="0" y="232229"/>
            <a:ext cx="61913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97970" y="232229"/>
            <a:ext cx="197305" cy="435428"/>
          </a:xfrm>
          <a:prstGeom prst="rect">
            <a:avLst/>
          </a:prstGeom>
          <a:solidFill>
            <a:srgbClr val="1F8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65362" y="232419"/>
            <a:ext cx="7004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毕业结论与学位授予</a:t>
            </a:r>
            <a:endParaRPr lang="zh-CN" altLang="zh-CN" sz="2400" dirty="0"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313180" y="333115"/>
            <a:ext cx="2450573" cy="607851"/>
            <a:chOff x="8706958" y="162028"/>
            <a:chExt cx="2450573" cy="607851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994"/>
            <a:stretch>
              <a:fillRect/>
            </a:stretch>
          </p:blipFill>
          <p:spPr>
            <a:xfrm>
              <a:off x="8706958" y="162028"/>
              <a:ext cx="2177683" cy="607851"/>
            </a:xfrm>
            <a:prstGeom prst="rect">
              <a:avLst/>
            </a:prstGeom>
          </p:spPr>
        </p:pic>
        <p:cxnSp>
          <p:nvCxnSpPr>
            <p:cNvPr id="41" name="直接连接符 40"/>
            <p:cNvCxnSpPr/>
            <p:nvPr/>
          </p:nvCxnSpPr>
          <p:spPr>
            <a:xfrm>
              <a:off x="10972800" y="206062"/>
              <a:ext cx="0" cy="502276"/>
            </a:xfrm>
            <a:prstGeom prst="line">
              <a:avLst/>
            </a:prstGeom>
            <a:ln>
              <a:solidFill>
                <a:srgbClr val="1F8454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10972800" y="198943"/>
              <a:ext cx="1847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</p:grpSp>
      <p:sp>
        <p:nvSpPr>
          <p:cNvPr id="322" name="Oval 146"/>
          <p:cNvSpPr/>
          <p:nvPr/>
        </p:nvSpPr>
        <p:spPr>
          <a:xfrm>
            <a:off x="1777774" y="232681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Ñ </a:t>
            </a:r>
          </a:p>
        </p:txBody>
      </p:sp>
      <p:sp>
        <p:nvSpPr>
          <p:cNvPr id="324" name="Oval 148"/>
          <p:cNvSpPr/>
          <p:nvPr/>
        </p:nvSpPr>
        <p:spPr>
          <a:xfrm>
            <a:off x="1217892" y="3498041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X</a:t>
            </a: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65" name="Oval 146"/>
          <p:cNvSpPr/>
          <p:nvPr/>
        </p:nvSpPr>
        <p:spPr>
          <a:xfrm>
            <a:off x="9233562" y="5516049"/>
            <a:ext cx="702068" cy="702069"/>
          </a:xfrm>
          <a:prstGeom prst="ellipse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等线" panose="02010600030101010101" charset="-122"/>
                <a:cs typeface="+mn-cs"/>
              </a:rPr>
              <a:t> 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B07347F0-964F-4F26-86AD-9F1D905EE54D}"/>
              </a:ext>
            </a:extLst>
          </p:cNvPr>
          <p:cNvSpPr txBox="1"/>
          <p:nvPr/>
        </p:nvSpPr>
        <p:spPr>
          <a:xfrm>
            <a:off x="10536926" y="417981"/>
            <a:ext cx="182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>
                <a:solidFill>
                  <a:srgbClr val="1F845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数学与统计学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8454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院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48B43D9-98E0-42E4-B6D3-D28213046F32}"/>
              </a:ext>
            </a:extLst>
          </p:cNvPr>
          <p:cNvSpPr/>
          <p:nvPr/>
        </p:nvSpPr>
        <p:spPr>
          <a:xfrm>
            <a:off x="465362" y="1414130"/>
            <a:ext cx="10737932" cy="4665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 类</a:t>
            </a:r>
            <a:endParaRPr lang="en-US" altLang="zh-CN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培养环节审核不合格                  肄业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培养环节审核合格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未组织答辩                      结业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培养环节审核合格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答辩通过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暂不满足研究生发表学术论文规定                 仅毕业证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博士研究生结业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两年内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满足博士学位研究生发表学术论文规定可申请学位（结业换毕业）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硕士研究生结业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一年内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满足博士学位研究生发表学术论文规定可申请学位（结业换毕业）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培养环节审核合格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答辩通过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满足研究生发表学术论文规定                 毕业证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学位证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特别提醒：非统一批次送审或组织答辩的研究生，学位论文抽检概率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</a:p>
          <a:p>
            <a:pPr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箭头: 右 1">
            <a:extLst>
              <a:ext uri="{FF2B5EF4-FFF2-40B4-BE49-F238E27FC236}">
                <a16:creationId xmlns:a16="http://schemas.microsoft.com/office/drawing/2014/main" id="{53557447-7A64-4AC6-B377-14EE82DE7A95}"/>
              </a:ext>
            </a:extLst>
          </p:cNvPr>
          <p:cNvSpPr/>
          <p:nvPr/>
        </p:nvSpPr>
        <p:spPr>
          <a:xfrm>
            <a:off x="3210364" y="2202119"/>
            <a:ext cx="581891" cy="12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箭头: 右 19">
            <a:extLst>
              <a:ext uri="{FF2B5EF4-FFF2-40B4-BE49-F238E27FC236}">
                <a16:creationId xmlns:a16="http://schemas.microsoft.com/office/drawing/2014/main" id="{3601B2F0-CC78-4875-A8CB-6A1B4F5FDD81}"/>
              </a:ext>
            </a:extLst>
          </p:cNvPr>
          <p:cNvSpPr/>
          <p:nvPr/>
        </p:nvSpPr>
        <p:spPr>
          <a:xfrm>
            <a:off x="4493491" y="2557772"/>
            <a:ext cx="581891" cy="12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箭头: 右 21">
            <a:extLst>
              <a:ext uri="{FF2B5EF4-FFF2-40B4-BE49-F238E27FC236}">
                <a16:creationId xmlns:a16="http://schemas.microsoft.com/office/drawing/2014/main" id="{01886FF2-48BF-4AC3-8C78-146803E5A504}"/>
              </a:ext>
            </a:extLst>
          </p:cNvPr>
          <p:cNvSpPr/>
          <p:nvPr/>
        </p:nvSpPr>
        <p:spPr>
          <a:xfrm>
            <a:off x="7663505" y="3028880"/>
            <a:ext cx="581891" cy="12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箭头: 右 22">
            <a:extLst>
              <a:ext uri="{FF2B5EF4-FFF2-40B4-BE49-F238E27FC236}">
                <a16:creationId xmlns:a16="http://schemas.microsoft.com/office/drawing/2014/main" id="{E3B9DEA2-ACEC-47C8-B2EE-5D56521F2B50}"/>
              </a:ext>
            </a:extLst>
          </p:cNvPr>
          <p:cNvSpPr/>
          <p:nvPr/>
        </p:nvSpPr>
        <p:spPr>
          <a:xfrm>
            <a:off x="7178596" y="4214924"/>
            <a:ext cx="581891" cy="1200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313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971</Words>
  <Application>Microsoft Office PowerPoint</Application>
  <PresentationFormat>宽屏</PresentationFormat>
  <Paragraphs>90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方正小标宋简体</vt:lpstr>
      <vt:lpstr>黑体</vt:lpstr>
      <vt:lpstr>微软雅黑</vt:lpstr>
      <vt:lpstr>Agency FB</vt:lpstr>
      <vt:lpstr>Arial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28</cp:revision>
  <dcterms:created xsi:type="dcterms:W3CDTF">2023-08-29T06:04:46Z</dcterms:created>
  <dcterms:modified xsi:type="dcterms:W3CDTF">2024-04-16T06:56:01Z</dcterms:modified>
</cp:coreProperties>
</file>